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9927503e26f4015" /><Relationship Type="http://schemas.openxmlformats.org/officeDocument/2006/relationships/extended-properties" Target="/docProps/app.xml" Id="Re8c632bc26604377" /><Relationship Type="http://schemas.openxmlformats.org/officeDocument/2006/relationships/officeDocument" Target="/ppt/presentation.xml" Id="R4b69587ba9dd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e7b8c184b44292"/>
  </p:sldMasterIdLst>
  <p:notesMasterIdLst>
    <p:notesMasterId xmlns:r="http://schemas.openxmlformats.org/officeDocument/2006/relationships" r:id="R0e84c22412114374"/>
  </p:notesMasterIdLst>
  <p:sldIdLst>
    <p:sldId xmlns:r="http://schemas.openxmlformats.org/officeDocument/2006/relationships" id="256" r:id="Rb5460de2ff864483"/>
    <p:sldId xmlns:r="http://schemas.openxmlformats.org/officeDocument/2006/relationships" id="257" r:id="R1af0cb75549f4ab8"/>
    <p:sldId xmlns:r="http://schemas.openxmlformats.org/officeDocument/2006/relationships" id="258" r:id="Rdfffc98ac3964631"/>
    <p:sldId xmlns:r="http://schemas.openxmlformats.org/officeDocument/2006/relationships" id="259" r:id="R85f20efeb61745fd"/>
    <p:sldId xmlns:r="http://schemas.openxmlformats.org/officeDocument/2006/relationships" id="260" r:id="Rfa9a4230943c48b8"/>
    <p:sldId xmlns:r="http://schemas.openxmlformats.org/officeDocument/2006/relationships" id="261" r:id="R39b6f05720c14f46"/>
    <p:sldId xmlns:r="http://schemas.openxmlformats.org/officeDocument/2006/relationships" id="262" r:id="R857589b561ab4025"/>
    <p:sldId xmlns:r="http://schemas.openxmlformats.org/officeDocument/2006/relationships" id="263" r:id="Rce7cc2f31bcc48f9"/>
    <p:sldId xmlns:r="http://schemas.openxmlformats.org/officeDocument/2006/relationships" id="264" r:id="R7dc06cef76c04bc2"/>
    <p:sldId xmlns:r="http://schemas.openxmlformats.org/officeDocument/2006/relationships" id="265" r:id="R4f14ffc13b964af1"/>
    <p:sldId xmlns:r="http://schemas.openxmlformats.org/officeDocument/2006/relationships" id="266" r:id="Rfb2d994f9ce2462f"/>
    <p:sldId xmlns:r="http://schemas.openxmlformats.org/officeDocument/2006/relationships" id="267" r:id="R5afc8259b139436e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05bbdc36eb734467" /><Relationship Type="http://schemas.openxmlformats.org/officeDocument/2006/relationships/slideMaster" Target="/ppt/slideMasters/slideMaster1.xml" Id="R8ee7b8c184b44292" /><Relationship Type="http://schemas.openxmlformats.org/officeDocument/2006/relationships/notesMaster" Target="/ppt/notesMasters/notesMaster1.xml" Id="R0e84c22412114374" /><Relationship Type="http://schemas.openxmlformats.org/officeDocument/2006/relationships/presProps" Target="/ppt/presProps.xml" Id="R41895b5aba4f4762" /><Relationship Type="http://schemas.openxmlformats.org/officeDocument/2006/relationships/tableStyles" Target="/ppt/tableStyles.xml" Id="R940b1c706eee46af" /><Relationship Type="http://schemas.openxmlformats.org/officeDocument/2006/relationships/slide" Target="/ppt/slides/slide1.xml" Id="Rb5460de2ff864483" /><Relationship Type="http://schemas.openxmlformats.org/officeDocument/2006/relationships/slide" Target="/ppt/slides/slide2.xml" Id="R1af0cb75549f4ab8" /><Relationship Type="http://schemas.openxmlformats.org/officeDocument/2006/relationships/slide" Target="/ppt/slides/slide3.xml" Id="Rdfffc98ac3964631" /><Relationship Type="http://schemas.openxmlformats.org/officeDocument/2006/relationships/slide" Target="/ppt/slides/slide4.xml" Id="R85f20efeb61745fd" /><Relationship Type="http://schemas.openxmlformats.org/officeDocument/2006/relationships/slide" Target="/ppt/slides/slide5.xml" Id="Rfa9a4230943c48b8" /><Relationship Type="http://schemas.openxmlformats.org/officeDocument/2006/relationships/slide" Target="/ppt/slides/slide6.xml" Id="R39b6f05720c14f46" /><Relationship Type="http://schemas.openxmlformats.org/officeDocument/2006/relationships/slide" Target="/ppt/slides/slide7.xml" Id="R857589b561ab4025" /><Relationship Type="http://schemas.openxmlformats.org/officeDocument/2006/relationships/slide" Target="/ppt/slides/slide8.xml" Id="Rce7cc2f31bcc48f9" /><Relationship Type="http://schemas.openxmlformats.org/officeDocument/2006/relationships/slide" Target="/ppt/slides/slide9.xml" Id="R7dc06cef76c04bc2" /><Relationship Type="http://schemas.openxmlformats.org/officeDocument/2006/relationships/slide" Target="/ppt/slides/slide10.xml" Id="R4f14ffc13b964af1" /><Relationship Type="http://schemas.openxmlformats.org/officeDocument/2006/relationships/slide" Target="/ppt/slides/slide11.xml" Id="Rfb2d994f9ce2462f" /><Relationship Type="http://schemas.openxmlformats.org/officeDocument/2006/relationships/slide" Target="/ppt/slides/slide12.xml" Id="R5afc8259b139436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0c9465f5f77b403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5a1d218ac2a4d6c" /><Relationship Type="http://schemas.openxmlformats.org/officeDocument/2006/relationships/notesMaster" Target="/ppt/notesMasters/notesMaster1.xml" Id="Ra11bdd3b5cee4d45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95fd75591d84ea7" /><Relationship Type="http://schemas.openxmlformats.org/officeDocument/2006/relationships/notesMaster" Target="/ppt/notesMasters/notesMaster1.xml" Id="Rfa8c168c7ca5406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e53d55b622f4ae1" /><Relationship Type="http://schemas.openxmlformats.org/officeDocument/2006/relationships/notesMaster" Target="/ppt/notesMasters/notesMaster1.xml" Id="R87030266f2eb42f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ca5e0ba548b04d57" /><Relationship Type="http://schemas.openxmlformats.org/officeDocument/2006/relationships/notesMaster" Target="/ppt/notesMasters/notesMaster1.xml" Id="R6ae36892a75c422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fa2b7aeb8da4a81" /><Relationship Type="http://schemas.openxmlformats.org/officeDocument/2006/relationships/notesMaster" Target="/ppt/notesMasters/notesMaster1.xml" Id="R963d54810b944c7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d3f0b20a9714dd7" /><Relationship Type="http://schemas.openxmlformats.org/officeDocument/2006/relationships/notesMaster" Target="/ppt/notesMasters/notesMaster1.xml" Id="R27b5b9be0d50470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3216fe6c6c49c8" /><Relationship Type="http://schemas.openxmlformats.org/officeDocument/2006/relationships/notesMaster" Target="/ppt/notesMasters/notesMaster1.xml" Id="Rbd618b3c031245d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e6ddffaf16f41fa" /><Relationship Type="http://schemas.openxmlformats.org/officeDocument/2006/relationships/notesMaster" Target="/ppt/notesMasters/notesMaster1.xml" Id="R51a69e80b33d446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f777ce76984d40a4" /><Relationship Type="http://schemas.openxmlformats.org/officeDocument/2006/relationships/notesMaster" Target="/ppt/notesMasters/notesMaster1.xml" Id="R86f5601f2bb34c3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792ee1d9cdef416b" /><Relationship Type="http://schemas.openxmlformats.org/officeDocument/2006/relationships/notesMaster" Target="/ppt/notesMasters/notesMaster1.xml" Id="Rd8925f3086104d0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d34a3bfbfd8d45fe" /><Relationship Type="http://schemas.openxmlformats.org/officeDocument/2006/relationships/notesMaster" Target="/ppt/notesMasters/notesMaster1.xml" Id="R579413610a6f468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a0bd37fb4924671" /><Relationship Type="http://schemas.openxmlformats.org/officeDocument/2006/relationships/notesMaster" Target="/ppt/notesMasters/notesMaster1.xml" Id="R30bac28e5bde426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mission and the precise request. This is a working deck; verified financial and traction data must replace the marked placeholders before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founder-provided materials and internal readiness review.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Emphasize measurement discipline. Financial or credit outcomes should only be claimed with consent, a defined time window, and a documented method.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readiness review: traction and impact evidence requirements.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Acknowledge gaps directly and show control. Do not represent DUESMART as a nonprofit. Obtain legal and accounting review for eligibility and fiscal sponsorship.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Founder-reported entity status: C corporation.</a:t>
            </a:r>
          </a:p>
          <a:p xmlns:a="http://schemas.openxmlformats.org/drawingml/2006/main">
            <a:r>
              <a:t>- IRS exempt-organization guidance: https://www.irs.gov/charities-non-profits/exempt-organizations-update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with the decision and the four outcomes the funder enables. Confirm the next step: data-room review, partner confirmation, and final budget approval.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funding strategy and $50,000 grant pathway.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problem in plain language. Avoid unsupported market-size claims until a sourced market analysis is approved for the deck.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learner journey. Emphasize that the platform links education, planning, practice, and readiness rather than offering isolated content.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  <a:p xmlns:a="http://schemas.openxmlformats.org/drawingml/2006/main">
            <a:r>
              <a:t>- DUESMART course and product links supplied by the founder.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Show that DUESMART has operational assets already in place. Do not claim usage or outcomes on this slide; those require verified metrics.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ecosystem: https://duesmart.com/</a:t>
            </a:r>
          </a:p>
          <a:p xmlns:a="http://schemas.openxmlformats.org/drawingml/2006/main">
            <a:r>
              <a:t>- Founder-provided asset inventory: C corporation, EIN, bank account, DUNS, website, multilingual courses, Stripe, YouTube assets.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Position the first cohort around a defined audience selected with the funder. Insert geography, demographics, and eligibility criteria after a partner is confirmed.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readiness strategy, partner-pilot recommendation.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is intentionally transparent. Replace each blank only with reconciled, source-backed data. Bring screenshots, reports, customer lists, and signed letters into the evidence room.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Founder response: testimonials, paying-customer count, website/YouTube analytics, and partner letters or agreements exist; exact figures were not supplied.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Describe the intended model, then show the verified revenue mix when bookkeeping is complete. Do not use projections without assumptions.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public pricing and Stripe-enabled paths; founder-provided ecosystem links.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exact ask. Explain that this allocation is the current planning model and will be reconciled to quotes and payroll before submission.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funding strategy site, illustrative $50,000 use-of-funds allocation.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Walk the funder through a practical 90-day cycle. Replace the general work plan with the selected partner's scope and calendar.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DUESMART 90-day funder-readiness plan.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b5ad1026fb4c3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f0388c05ed89437c" /><Relationship Type="http://schemas.openxmlformats.org/officeDocument/2006/relationships/slideLayout" Target="/ppt/slideLayouts/slideLayout1.xml" Id="R3836c7b54a3240a1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36c7b54a3240a1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d2621a9f174846" /><Relationship Type="http://schemas.openxmlformats.org/officeDocument/2006/relationships/notesSlide" Target="/ppt/notesSlides/notesSlide1.xml" Id="R2af8baf66c984e9d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9cd56e4cb45a3" /><Relationship Type="http://schemas.openxmlformats.org/officeDocument/2006/relationships/notesSlide" Target="/ppt/notesSlides/notesSlide10.xml" Id="R8bcc8f7f7e204b1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7d62c53654455" /><Relationship Type="http://schemas.openxmlformats.org/officeDocument/2006/relationships/notesSlide" Target="/ppt/notesSlides/notesSlide11.xml" Id="R83184452aa474a3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90ca7f02c4993" /><Relationship Type="http://schemas.openxmlformats.org/officeDocument/2006/relationships/notesSlide" Target="/ppt/notesSlides/notesSlide12.xml" Id="R1e7eda4524fd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caba6f8f74f6a" /><Relationship Type="http://schemas.openxmlformats.org/officeDocument/2006/relationships/notesSlide" Target="/ppt/notesSlides/notesSlide2.xml" Id="R4f738485577a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452d785d74732" /><Relationship Type="http://schemas.openxmlformats.org/officeDocument/2006/relationships/notesSlide" Target="/ppt/notesSlides/notesSlide3.xml" Id="R41046088ee7a43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baaaff42d490a" /><Relationship Type="http://schemas.openxmlformats.org/officeDocument/2006/relationships/notesSlide" Target="/ppt/notesSlides/notesSlide4.xml" Id="Rbd6842cb03e44a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efc5ba43f4dab" /><Relationship Type="http://schemas.openxmlformats.org/officeDocument/2006/relationships/notesSlide" Target="/ppt/notesSlides/notesSlide5.xml" Id="Rae35f2325d9e46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cfbc21a554d01" /><Relationship Type="http://schemas.openxmlformats.org/officeDocument/2006/relationships/notesSlide" Target="/ppt/notesSlides/notesSlide6.xml" Id="R5a99d3bf0064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423695ea2741b5" /><Relationship Type="http://schemas.openxmlformats.org/officeDocument/2006/relationships/notesSlide" Target="/ppt/notesSlides/notesSlide7.xml" Id="Rfa3251654bfd435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6ac38a60943c3" /><Relationship Type="http://schemas.openxmlformats.org/officeDocument/2006/relationships/notesSlide" Target="/ppt/notesSlides/notesSlide8.xml" Id="Ref696de181ab4f46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57996ffeb46dc" /><Relationship Type="http://schemas.openxmlformats.org/officeDocument/2006/relationships/notesSlide" Target="/ppt/notesSlides/notesSlide9.xml" Id="Rb9ca165bb9ce4589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3CC3F8-829F-4DC0-A1EF-F22FEE8DB2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476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EB1ADDC-447F-4C0A-9A13-1A5A195BB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6D54ACE-B660-4B63-B5FB-DC680BF0A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609600"/>
            <a:ext cx="2667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4DC3891-2AC9-4508-B50A-7681A20FB0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1485900"/>
            <a:ext cx="8858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Funding smarter financial futures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2B3D73-D66A-4335-AC50-F584F40FA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43250"/>
            <a:ext cx="53340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7C600"/>
                </a:solidFill>
              </a:defRPr>
            </a:pPr>
            <a:r>
              <a:rPr sz="2100" b="1">
                <a:solidFill>
                  <a:srgbClr val="F7C600"/>
                </a:solidFill>
              </a:rPr>
              <a:t>$50,000 GRANT PITCH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AF3246-11A2-4207-A85E-D3C462AD58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43350"/>
            <a:ext cx="838200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FFFFFF"/>
                </a:solidFill>
              </a:defRPr>
            </a:pPr>
            <a:r>
              <a:rPr sz="1875" b="0">
                <a:solidFill>
                  <a:srgbClr val="FFFFFF"/>
                </a:solidFill>
              </a:rPr>
              <a:t>A multilingual financial-readiness ecosystem built to help people understand credit, organize money, and prepare for opportunity.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F4CE721-F8A1-4FFF-A08F-D8264D776C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562600"/>
            <a:ext cx="4476750" cy="533400"/>
          </a:xfrm>
          <a:prstGeom xmlns:a="http://schemas.openxmlformats.org/drawingml/2006/main" prst="roundRect">
            <a:avLst>
              <a:gd name="adj" fmla="val 21429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5E040F-FD20-4BA9-AAD6-41E0FF341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695950"/>
            <a:ext cx="4095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WORKING FUNDER DECK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37541492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26003BA-9902-4DDB-A0F0-A3C4ED73D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444BA6A-A319-4FF9-9071-BA6F22CD5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D189A9B-17E7-4EF5-AC77-4C2B25537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AD272BC-27B9-4E0A-8C18-406A36140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10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42AB7A9-C235-4BF4-B9D5-0EBB356E6C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38200"/>
            <a:ext cx="10287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Every outcome has a source and an owner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9C1C41-04E4-4BB7-999C-BE0F465A0B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52575"/>
            <a:ext cx="9525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The pilot dashboard separates participation from learning, behavior, and partnership results.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A1F4E9-A36D-4FCA-BE8E-519F95D1B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955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REACH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0173BF-B0FA-4603-A5A0-E3F3936EB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24574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C770DC3-06C4-47F4-B23B-7C3FA28E7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4669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Enrolled participants · eligible participants · language selected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D0ADD23-F436-4648-A16C-CE77E60AA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ENGAGEMENT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D9B3EE-B68A-4B5D-8D90-19ED38126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1432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DD652F-0070-46DD-B9B6-8621C40535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1527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Activation · attendance · lessons started · completion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EF759F-FCDD-40C3-B5B3-0C0E6A2D8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71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LEARNING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3C68F66-A015-402A-84FD-EDAE84402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38290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6314ECD-C159-4E68-9440-9D510002D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8385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Pre/post knowledge · mastery-lab performance · confidence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560714F-3C75-4075-9B56-28DB742E0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ACTION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4331309-9B0E-4D2E-A493-76235FD48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45148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4A4B69D-368E-4AE5-8A5B-F878EE8B9B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5243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Plans completed · reports reviewed · milestones completed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5EB77C6-EE66-4C65-B50E-DD18BA765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38750"/>
            <a:ext cx="2000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7C600"/>
                </a:solidFill>
              </a:defRPr>
            </a:pPr>
            <a:r>
              <a:rPr sz="1425" b="1">
                <a:solidFill>
                  <a:srgbClr val="F7C600"/>
                </a:solidFill>
              </a:rPr>
              <a:t>SUSTAINABILITY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9791871-2737-4EE6-BDCC-227E36AC5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5200650"/>
            <a:ext cx="38100" cy="438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1E4A9C-2A9F-4F88-A419-AB747999E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5210175"/>
            <a:ext cx="790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Partner satisfaction · renewals · earned revenue · cost per completion</a:t>
            </a:r>
          </a:p>
        </p:txBody>
      </p:sp>
    </p:spTree>
    <p:extLst>
      <p:ext uri="{BB962C8B-B14F-4D97-AF65-F5344CB8AC3E}">
        <p14:creationId xmlns:p14="http://schemas.microsoft.com/office/powerpoint/2010/main" val="81477336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D57DD28-8A17-4848-9E62-DBE8D4CFD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4D73106-0E16-44B8-80AF-F1FEC1212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705FC6-DC63-43EC-9ADB-4B9053C1A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E633811-487F-4547-B32C-33ED237D2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11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C762784-EEF1-4F79-A6BB-B1BC1AD9A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308FCE-22A8-4D94-956F-A65683F6E0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knows what must be completed before funds are released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624943-AC7B-48FC-958B-D67A94D9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97A92CC-EA76-40EB-AA30-C0CCE6D8C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04D368-65C7-4FAF-B3B6-16DFFC981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098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FINANCIAL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2C33150-CA92-418B-B03B-1692409FC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237172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Prepare P&amp;L, balance sheet, cash flow, bank statements, and projections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EAE15D0-7AC0-4C7F-887B-A6982307C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237172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F8AFA06-BFD6-4125-A15A-B8AB4C9DB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24384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6688314-68FB-40C9-B274-06D7258B6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3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775E3EA-E115-4C8F-A6D9-A1318A41E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TRACTION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2BC2E88-925E-48E1-8F10-E394FC32B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06705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Reconcile customer, revenue, analytics, completion, and refund evidence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F330B58-2C07-4D43-BBAA-7A448EA1D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067050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79A065F-4177-474C-8D93-F95BAF0AB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133725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138DB33-A4FE-492E-BFE4-FE854815B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001ED4E-4F3D-4340-BBBF-5CD6A2D06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0047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ELIGIBILITY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B275A04-697D-4695-9D10-D524F74F2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76237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Confirm grant eligibility or execute a qualified fiscal-sponsor agreement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166B1D-A8E2-4860-8327-48329A7E3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376237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B4231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5935CAE-4E65-4F03-8CCD-51EB8EC3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382905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HIGH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F8D3EA-2FF7-4C74-8602-70FCBD840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52925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3B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8D4E802-CD5D-41E6-B53D-26FCB866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95800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GOVERNANCE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9B1D232-E17E-444D-9422-CCDCE1C25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457700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Assemble good standing, bylaws, cap table, insurance, W-9, and controls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4A47A4D-E9C6-41E9-A8DD-95FDADE1E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4457700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EDB50E3-EF07-4366-BFA2-A662DEB72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4524375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E142A9E-73D8-4EC7-A7DE-A4C3D21D9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48250"/>
            <a:ext cx="108204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4375D51-6DF0-4576-8D6E-DE83151014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91125"/>
            <a:ext cx="166687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04D27"/>
                </a:solidFill>
              </a:defRPr>
            </a:pPr>
            <a:r>
              <a:rPr sz="1350" b="1">
                <a:solidFill>
                  <a:srgbClr val="004D27"/>
                </a:solidFill>
              </a:rPr>
              <a:t>IMPACT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74E8B42-9810-44E6-81A7-3FBC626B4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153025"/>
            <a:ext cx="7239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050505"/>
                </a:solidFill>
              </a:defRPr>
            </a:pPr>
            <a:r>
              <a:rPr sz="1425" b="0">
                <a:solidFill>
                  <a:srgbClr val="050505"/>
                </a:solidFill>
              </a:rPr>
              <a:t>Approve outcome definitions, consent, baseline, and reporting method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5C55D54-6824-4E1D-A31D-4EF45CB14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44125" y="5153025"/>
            <a:ext cx="1123950" cy="342900"/>
          </a:xfrm>
          <a:prstGeom xmlns:a="http://schemas.openxmlformats.org/drawingml/2006/main" prst="roundRect">
            <a:avLst>
              <a:gd name="adj" fmla="val 33333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6709B1A-6ADE-4C05-97C7-83B885A1F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39375" y="5219700"/>
            <a:ext cx="933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MEDIUM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4547F1D-FB2A-4403-A962-27A1F65B4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42318"/>
                </a:solidFill>
              </a:defRPr>
            </a:pPr>
            <a:r>
              <a:rPr sz="1500" b="1">
                <a:solidFill>
                  <a:srgbClr val="B42318"/>
                </a:solidFill>
              </a:rPr>
              <a:t>DUESMART is a C corporation. Restricted nonprofit grants require an eligible partner or formal fiscal sponsor.</a:t>
            </a:r>
          </a:p>
        </p:txBody>
      </p:sp>
    </p:spTree>
    <p:extLst>
      <p:ext uri="{BB962C8B-B14F-4D97-AF65-F5344CB8AC3E}">
        <p14:creationId xmlns:p14="http://schemas.microsoft.com/office/powerpoint/2010/main" val="2098288426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04D27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3BBA1B-8E44-4A8E-9AC0-8E985571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AD1711E-7B74-43D3-ACB9-F0B95A466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0A016BD-B5A1-4866-B989-D3FE79CF8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0EE73F8-D703-4684-8CF5-EBDFF7F11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12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8E17B5-AEBE-4508-BBA4-854375CF7C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76300"/>
            <a:ext cx="32385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7C600"/>
                </a:solidFill>
              </a:defRPr>
            </a:pPr>
            <a:r>
              <a:rPr sz="1650" b="1">
                <a:solidFill>
                  <a:srgbClr val="F7C600"/>
                </a:solidFill>
              </a:rPr>
              <a:t>The decision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0FB9F8-3A30-46BB-977B-48C5E4A92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428750"/>
            <a:ext cx="9906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Fund a disciplined pilot that turns financial knowledge into documented readiness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EFD993D-D047-405F-B1CF-2C792CE369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81350"/>
            <a:ext cx="1082040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70A6DC4-219C-41F1-9E9F-2DD72B306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C265C76-F7E1-435D-B57B-485F08331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6004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partner-supported multilingual cohort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D633BC-325E-49CB-B082-9E2D292FB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D6A0B4B-E308-4E02-8164-4FFED048A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36004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verified evidence and impact dashboard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790B945-682B-4E3D-9454-C15CEAB6D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577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57DFAFC-A9CC-4BB8-8844-8B6FFA94B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4386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repeatable delivery and reporting model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96E9699-3B72-4649-8635-75A303607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457700"/>
            <a:ext cx="4953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7C600"/>
                </a:solidFill>
              </a:defRPr>
            </a:pPr>
            <a:r>
              <a:rPr sz="1725" b="1">
                <a:solidFill>
                  <a:srgbClr val="F7C600"/>
                </a:solidFill>
              </a:rPr>
              <a:t>04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DA02F14-215E-4099-82F4-4B410CBA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4438650"/>
            <a:ext cx="4333875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 sustainability pathway beyond grant capital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9FF737-B00D-4875-B03C-3420C1E93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76900"/>
            <a:ext cx="495300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4DC002F-5925-4157-9A96-EC34FD2F4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819775"/>
            <a:ext cx="4610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50505"/>
                </a:solidFill>
              </a:defRPr>
            </a:pPr>
            <a:r>
              <a:rPr sz="1575" b="1">
                <a:solidFill>
                  <a:srgbClr val="050505"/>
                </a:solidFill>
              </a:rPr>
              <a:t>$50,000 REQUEST · 90-DAY PILOT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7D681C-AFC4-4ED0-81DF-96D2D8A6B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5819775"/>
            <a:ext cx="4648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funding.duesmart.com</a:t>
            </a:r>
          </a:p>
        </p:txBody>
      </p:sp>
    </p:spTree>
    <p:extLst>
      <p:ext uri="{BB962C8B-B14F-4D97-AF65-F5344CB8AC3E}">
        <p14:creationId xmlns:p14="http://schemas.microsoft.com/office/powerpoint/2010/main" val="108744911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586F19-AE2D-4F91-9DB1-260ACF75FF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C81217-64D4-46C7-8545-D179FFB36F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BC82AA7-6ECC-473B-8D7F-16C0699F1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ADE4D4E-E058-470F-A403-4A1DB5D71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02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4433CEF-EEF2-481E-B71B-C896BA11F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D7739F2-503D-4E23-B973-E00AAC467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Financial opportunity is often blocked by confusion, not ambition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00F102-741A-4E26-8A18-A65207528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110E46-FBB4-4C0D-B672-1763443FB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7096125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50505"/>
                </a:solidFill>
              </a:defRPr>
            </a:pPr>
            <a:r>
              <a:rPr sz="2025" b="1">
                <a:solidFill>
                  <a:srgbClr val="050505"/>
                </a:solidFill>
              </a:rPr>
              <a:t>Millions of decisions become harder when people cannot clearly see what lenders, landlords, employers, and funders see.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C9E7AAD-41B8-499F-97A1-88B190775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052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08340E1-1482-4780-BEC7-6C1126165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61950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Credit information is fragmented and difficult to act on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2F97A46-984D-415C-935C-84C28F85F7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576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2418DB-9713-46AC-AE8A-ACC2141543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17195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Traditional education rarely connects learning to a 90-day plan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5FFE0F6-0F9D-4176-B0C1-81116A3A2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101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140166-3D86-490A-9160-845FD2B80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72440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Language and technology barriers exclude capable people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1D81386-0EE5-46BF-9F8B-596CAF2A8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625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CED2D4-8F78-4D67-B421-35725C2C46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5276850"/>
            <a:ext cx="6667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Entrepreneurs need both personal and business funding readiness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7BE5993-7D75-4C38-B8E9-32DF58336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43875" y="2305050"/>
            <a:ext cx="2857500" cy="35242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A93A546-2FAA-4821-9D3F-401C88ED6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2647950"/>
            <a:ext cx="209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THE GAP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AA8DD93-FDA8-4D98-BE4A-54E60BA44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24875" y="3238500"/>
            <a:ext cx="2095500" cy="2190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FFFFFF"/>
                </a:solidFill>
              </a:defRPr>
            </a:pPr>
            <a:r>
              <a:rPr sz="1950" b="1">
                <a:solidFill>
                  <a:srgbClr val="FFFFFF"/>
                </a:solidFill>
              </a:rPr>
              <a:t>Knowledge must become organized action—and action must become documented proof.</a:t>
            </a:r>
          </a:p>
        </p:txBody>
      </p:sp>
    </p:spTree>
    <p:extLst>
      <p:ext uri="{BB962C8B-B14F-4D97-AF65-F5344CB8AC3E}">
        <p14:creationId xmlns:p14="http://schemas.microsoft.com/office/powerpoint/2010/main" val="64807323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D94623-7F77-4FC1-A694-BBD4F6E4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1D42CF5-9F57-498F-90EE-24C7DDA95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C31EB6-41CD-4F68-A1FE-9E6FD0C04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5D5F14A-0716-489B-BA2C-CEEA4F0C3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03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EB70F56-09C1-4EF1-A54E-CB6E0CBF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74DE79B-C7A8-4D2F-AB98-94313AF13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turns financial education into a guided readiness journey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6FFE5C7-A99B-4EF7-8577-3B77BCF56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39A739-20F5-44F7-8C68-825E1E016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734B419-24CC-444E-85B2-F13D4D4DEC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9B7330A-713E-49B5-AD18-30C43FA82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LEARN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C1D019-7319-4C10-9332-234F6B35BB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Multilingual courses explain credit, money, and funding.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11D687-45F7-4C40-90A6-E5820BF173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60B6697-EEE1-40C4-9297-1FAB5FDD5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46FE5D-FD94-4DC9-B19D-D633C6D91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ORGANIZE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F5B3E28-840F-4D0D-8827-B12052196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Tools help users turn information into a personal action plan.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D8C8836-81A8-4BF2-8D65-C8B27D4CD6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6DA8F7C-F9A7-4669-9F5A-1FB82C94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59C40CE-4E2C-4404-BBE6-09A6A0668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PRACTICE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7E3CF5E-CCB2-48CF-A023-A6A139574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Mastery labs build confidence through realistic decisions.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973478B-E814-4FC0-A478-2CFF9DF9C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400300"/>
            <a:ext cx="2381250" cy="31432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586C685-CF3F-4815-B836-A8F776D9C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5908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625" b="1">
                <a:solidFill>
                  <a:srgbClr val="F7C600"/>
                </a:solidFill>
              </a:defRPr>
            </a:pPr>
            <a:r>
              <a:rPr sz="2625" b="1">
                <a:solidFill>
                  <a:srgbClr val="F7C600"/>
                </a:solidFill>
              </a:rPr>
              <a:t>4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ED0014-920A-4B1E-8772-030563064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238500"/>
            <a:ext cx="19621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PREPARE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13083F2-624E-450B-B732-1E7A5F0EA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3810000"/>
            <a:ext cx="1962150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FFFFFF"/>
                </a:solidFill>
              </a:defRPr>
            </a:pPr>
            <a:r>
              <a:rPr sz="1500" b="0">
                <a:solidFill>
                  <a:srgbClr val="FFFFFF"/>
                </a:solidFill>
              </a:rPr>
              <a:t>Users assemble evidence and milestones for the next opportunity.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467BF20-6EAF-4DA5-9807-A222F8C5D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62650"/>
            <a:ext cx="10820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04D27"/>
                </a:solidFill>
              </a:defRPr>
            </a:pPr>
            <a:r>
              <a:rPr sz="1800" b="1">
                <a:solidFill>
                  <a:srgbClr val="004D27"/>
                </a:solidFill>
              </a:rPr>
              <a:t>One ecosystem · One action path · Multiple points of access</a:t>
            </a:r>
          </a:p>
        </p:txBody>
      </p:sp>
    </p:spTree>
    <p:extLst>
      <p:ext uri="{BB962C8B-B14F-4D97-AF65-F5344CB8AC3E}">
        <p14:creationId xmlns:p14="http://schemas.microsoft.com/office/powerpoint/2010/main" val="1155626215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F44438C-5FDD-4892-BBCA-FD50126B9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2F6273C-B3E3-4985-A182-0275B838D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A47ADC9-9B37-45BD-9E3C-A9415E32B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DA1C72-78CA-474F-A71B-C1F0FCF24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04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05C92CF-32D9-4362-BE4A-7ECDC4BC3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7810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A working ecosystem already exists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E5869F9-8DCE-47D0-8FF0-6C77796A8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62100"/>
            <a:ext cx="952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The grant accelerates evidence, delivery, accessibility, and measurable outcomes—not an idea-stage prototype.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3B702E2-7C3C-45CC-80DB-DCF1F2739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1937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EDFC947-0B5E-453D-8F42-4AD79BDC1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75272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COURSES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C3DC6EC-DBFF-46C7-B2B0-6840932A4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273367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Beginner credit, credit reset, and 720 funding readiness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7B5D8C-253D-4105-A670-CED426914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1937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8C5950-8944-42E2-B5F1-98AC80947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75272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MONEY TOOLS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E6403E9-3A04-4227-A306-42AEBEC8C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273367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Simple and full financial-control experiences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F7E1619-0669-4A5C-BE8F-0462CB145C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0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567212F-1536-4A6B-8FA8-C69AD3240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752850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FOUNDER SYSTEM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B23425E-4017-4207-BC98-D8CB4F83C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37338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Business-credit and funding-readiness guidance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934E6D-76C4-485D-9144-B536FB53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619500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04D27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38EDFD-0AAA-4066-A2E5-B6D1392AE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752850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MULTILINGUAL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59A1BB-002B-4B11-856C-CE4FB8C4C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3733800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English, Spanish, French, Portuguese, and Haitian Creole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52F6230-160F-487A-A12D-B8CC12504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962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8C4E1C-E8CD-4488-82FB-67FF2786B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475297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PAYMENTS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30FDC91-BBC4-460E-9C46-E76E28723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81250" y="473392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Stripe-enabled paths and member access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9E932F3-FE29-4B33-B40B-432F1E504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619625"/>
            <a:ext cx="49530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101010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BD476095-0D07-4B1F-8ED2-DFB3F6746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52975"/>
            <a:ext cx="14763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MEDIA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2554F1-404A-4826-BF6C-7F735396B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4733925"/>
            <a:ext cx="30289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DUESMART website, YouTube channel, and educational videos</a:t>
            </a:r>
          </a:p>
        </p:txBody>
      </p:sp>
    </p:spTree>
    <p:extLst>
      <p:ext uri="{BB962C8B-B14F-4D97-AF65-F5344CB8AC3E}">
        <p14:creationId xmlns:p14="http://schemas.microsoft.com/office/powerpoint/2010/main" val="513992185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92F682A-A494-4652-8C95-251985BAD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7755732-6611-4102-A260-ED10862F0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B1F1B7C-2735-4487-90E1-F0272FB1E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BC8E6B-CCF2-4444-AC01-07FE980BF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05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81A88F-05F7-46A4-A89A-15A82EB24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849CBAA-676B-490B-8E19-3744F73F7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The first funded cohort focuses on people closest to financial exclusion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670248-1D67-42B6-B8F5-9FE62C602A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8C3222B-EE47-4883-B5C2-70E2263E7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307E927-2BE8-4142-B181-82AF1D97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229552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E5704B8-EBF5-4127-BBD5-853ABD91C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3241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CREDIT BUILDERS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36F3D51-FA4B-4141-BC83-7F538DB62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2410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Adults establishing or strengthening personal credit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3A426BD-91D8-4AEC-BBC1-3B84099C7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3850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30289BB-C47A-4FD6-881B-3C88A26E7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319087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E5C537D-FCAE-46EF-9A7A-AAF5E0EDA5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2194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RECOVERY LEARNERS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D7D07B-51F3-4815-935E-125CAF938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21945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People rebuilding after damaged credit or costly mistakes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6B09B5-3572-4C92-931B-C8D29EBFD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13385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03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711D21D-DCD6-4BFF-A0D0-8CACBEA37F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08622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97E3E7C-5B69-4DDA-B518-D0621FD5B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1148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ASPIRING FOUNDERS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84607E8-FDF4-4084-A4E7-3D39C996E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11480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Entrepreneurs preparing personal and business fundability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749C034-BAF9-44A3-A148-966D2B9C3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5715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007A3D"/>
                </a:solidFill>
              </a:defRPr>
            </a:pPr>
            <a:r>
              <a:rPr sz="2100" b="1">
                <a:solidFill>
                  <a:srgbClr val="007A3D"/>
                </a:solidFill>
              </a:rPr>
              <a:t>04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3A4E6A6-BA4D-42DD-9BFE-938BF38B9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4981575"/>
            <a:ext cx="66675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EB9C77-0E9C-4814-A425-5A15990B9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0101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PARTNER COMMUNITIES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8255E91-5979-4108-B49B-5F17CD5EA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010150"/>
            <a:ext cx="6286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Churches, workforce programs, schools, CDFIs, and credit unions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41D20DD-BAE3-4910-8F4B-B9C8B1447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38850"/>
            <a:ext cx="10820400" cy="438150"/>
          </a:xfrm>
          <a:prstGeom xmlns:a="http://schemas.openxmlformats.org/drawingml/2006/main" prst="roundRect">
            <a:avLst>
              <a:gd name="adj" fmla="val 26087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35AD545-12D6-4A24-8325-D2975448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6153150"/>
            <a:ext cx="104394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PARTNER-DELIVERED COHORTS CREATE TRUST, SUPPORT, AND VERIFIABLE OUTCOMES</a:t>
            </a:r>
          </a:p>
        </p:txBody>
      </p:sp>
    </p:spTree>
    <p:extLst>
      <p:ext uri="{BB962C8B-B14F-4D97-AF65-F5344CB8AC3E}">
        <p14:creationId xmlns:p14="http://schemas.microsoft.com/office/powerpoint/2010/main" val="195319433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AE9B08A-D585-46D2-BCFD-90DA8BC5E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DDC2360-45F7-47C4-8F1B-D600D7460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E52CA34-67F4-4FBA-BB5A-F53B6C7432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5AEF9DC-D223-4D32-A44B-F7920642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06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29FB35F-CAD0-4F45-A82F-362DB6FDE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BD94814-FE04-4211-B461-729792F9C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DUESMART has credible early proof—and a clear evidence-building plan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EC74F7B-BCDD-4F14-B0D6-57F3D241F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3E2A229-B0B7-4702-A304-E33759951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4572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07A3D"/>
                </a:solidFill>
              </a:defRPr>
            </a:pPr>
            <a:r>
              <a:rPr sz="1500" b="1">
                <a:solidFill>
                  <a:srgbClr val="007A3D"/>
                </a:solidFill>
              </a:rPr>
              <a:t>AVAILABLE NOW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41AF4D2-90A2-4E35-AA4A-B28C8D5F8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860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33DA264-A59C-4949-BC26-2A23FB3C8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0035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Testimonials or success stories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17AB606-AC7F-4ED1-B585-29AADF9A3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766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3F793D2-23CB-4CA5-8E90-311CC5FA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39090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Paying-customer count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C7627E0-8E33-4458-B918-59C31CA8F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671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8379AC-39CA-427F-A981-BDC0F8719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98145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Website and YouTube analytics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2CAA233-4FCA-41A0-9F34-6E3298CA02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577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633E0B2-4A18-43D6-8635-64E0BD28A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572000"/>
            <a:ext cx="438150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725" b="0">
                <a:solidFill>
                  <a:srgbClr val="050505"/>
                </a:solidFill>
              </a:defRPr>
            </a:pPr>
            <a:r>
              <a:rPr sz="1725" b="0">
                <a:solidFill>
                  <a:srgbClr val="050505"/>
                </a:solidFill>
              </a:rPr>
              <a:t>Partner letters or agreements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5B49BD0-B9B2-44C9-8D47-1B2B0949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53125" y="2266950"/>
            <a:ext cx="381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9DA323-4856-4C1E-BC54-9F8BADD51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343150"/>
            <a:ext cx="4762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42318"/>
                </a:solidFill>
              </a:defRPr>
            </a:pPr>
            <a:r>
              <a:rPr sz="1500" b="1">
                <a:solidFill>
                  <a:srgbClr val="B42318"/>
                </a:solidFill>
              </a:rPr>
              <a:t>VERIFY BEFORE SUBMISSION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4E2DEA3-2B15-4145-BE6B-C187143AE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860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78854CF-5DEE-46B1-A891-0FDC0FD31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28003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verified paying customers: ______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7B129E9-3228-439E-BA37-E63302910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B5633C1-A4E6-4515-AF67-EA24EA839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39090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monthly revenue and refunds: ______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024EBFD-9DDF-4A46-A9EA-37F0A0432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0671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6036A01-72C2-48CC-929F-4A04389350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39814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course starts and completions: ______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628C637-AC38-43FA-AD5A-E7F587FE2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465772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E814047-A33B-419E-9D92-D34A194BC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457200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partner commitments and cohort size: ______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26D5080-8BF7-4421-921D-D5D26F43C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5248275"/>
            <a:ext cx="133350" cy="13335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3D92E89-7F85-4867-8A60-50B592270C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5162550"/>
            <a:ext cx="4476750" cy="5619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50505"/>
                </a:solidFill>
              </a:defRPr>
            </a:pPr>
            <a:r>
              <a:rPr sz="1650" b="0">
                <a:solidFill>
                  <a:srgbClr val="050505"/>
                </a:solidFill>
              </a:rPr>
              <a:t>Insert pre/post outcome methodology: ______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99E3060-1190-4D88-87B2-E3C8E4E6F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19800"/>
            <a:ext cx="108204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050505"/>
                </a:solidFill>
              </a:defRPr>
            </a:pPr>
            <a:r>
              <a:rPr sz="1650" b="1">
                <a:solidFill>
                  <a:srgbClr val="050505"/>
                </a:solidFill>
              </a:rPr>
              <a:t>No traction number is presented as fact until its source is in the funder data room.</a:t>
            </a:r>
          </a:p>
        </p:txBody>
      </p:sp>
    </p:spTree>
    <p:extLst>
      <p:ext uri="{BB962C8B-B14F-4D97-AF65-F5344CB8AC3E}">
        <p14:creationId xmlns:p14="http://schemas.microsoft.com/office/powerpoint/2010/main" val="89566611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50505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0843465-027A-4DCB-873B-904A42242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02C1E8-5C81-4F62-B7C8-B33A588CA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9E34C6-178D-4396-93BF-8B267492C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2BBE9C-CC56-4DFD-AD21-4D7C95A686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7C600"/>
                </a:solidFill>
              </a:defRPr>
            </a:pPr>
            <a:r>
              <a:rPr sz="1200" b="1">
                <a:solidFill>
                  <a:srgbClr val="F7C600"/>
                </a:solidFill>
              </a:rPr>
              <a:t>07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64ACA5-CC84-43DE-BD11-639BFB9F8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81915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FFFFFF"/>
                </a:solidFill>
              </a:defRPr>
            </a:pPr>
            <a:r>
              <a:rPr sz="2775" b="1">
                <a:solidFill>
                  <a:srgbClr val="FFFFFF"/>
                </a:solidFill>
              </a:rPr>
              <a:t>Earned revenue can sustain impact beyond the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3A43E8-6F78-4540-BA09-E382DE8D9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9334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F7C600"/>
                </a:solidFill>
              </a:defRPr>
            </a:pPr>
            <a:r>
              <a:rPr sz="1800" b="1">
                <a:solidFill>
                  <a:srgbClr val="F7C600"/>
                </a:solidFill>
              </a:rPr>
              <a:t>Grant capital funds a measurable pilot. Earned revenue supports continuation and scale.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514A991-F7D8-4AD5-B56B-A667D81C8C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E8E50A-B10A-4375-8C23-57D1EDCB5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DIRECT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E98749C-F793-43B1-9A7C-536595CD5F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Course and member purchases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CDF737-86C8-4B44-B15A-CFCAFCD96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23550B6-B5B3-4DCF-8FA9-EE5947214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PARTNER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800B04-1666-4337-B417-3CE5F7057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576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Sponsored or prepaid cohorts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1AD734-C418-431E-AE8E-39B5B6352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E981151-71E1-462F-9B60-6A0A201B9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LICENSING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6169417-D360-4967-BAA5-20957BC44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627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Institutional access and white-label delivery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FC54E2-88C6-4274-BB72-737641C1A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686050"/>
            <a:ext cx="2381250" cy="25717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11111"/>
          </a:solidFill>
          <a:ln xmlns:a="http://schemas.openxmlformats.org/drawingml/2006/main" w="9525">
            <a:solidFill>
              <a:srgbClr val="007A3D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249925-E134-4F88-B9F4-A93B7D295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933700"/>
            <a:ext cx="19621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7C600"/>
                </a:solidFill>
              </a:defRPr>
            </a:pPr>
            <a:r>
              <a:rPr sz="1575" b="1">
                <a:solidFill>
                  <a:srgbClr val="F7C600"/>
                </a:solidFill>
              </a:rPr>
              <a:t>REFERRAL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1174734-F58D-4CE2-BCE7-ACA9F7757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524250"/>
            <a:ext cx="184785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Ethically governed partner and affiliate revenue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8567CC1-78C0-4B89-AE79-14095C45A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62600"/>
            <a:ext cx="108204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Next proof: revenue by product, acquisition source, activation, completion, renewal, and refund.</a:t>
            </a:r>
          </a:p>
        </p:txBody>
      </p:sp>
    </p:spTree>
    <p:extLst>
      <p:ext uri="{BB962C8B-B14F-4D97-AF65-F5344CB8AC3E}">
        <p14:creationId xmlns:p14="http://schemas.microsoft.com/office/powerpoint/2010/main" val="148427141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9E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E171C28-56B1-4D77-B907-0F892E340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36E855-FB58-4CD2-9CD5-8E04387133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C34ACE7-8A4E-4FE2-8A45-04A61BFBB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6A57D09-691E-4051-8B75-E8B5AAF6F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08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E58FDA8-A9C2-4C3F-9B5C-73C2D9AC1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D4578BC-CDF2-441C-A975-B7F09D801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$50,000 funds a defined pilot, stronger evidence, and safer scale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B892D48-C2CB-42B4-9F2A-41AE8C025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5022B2-2D53-4050-8DE1-09221CF27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4000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654775-AE29-4834-95D5-9ADE67259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003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35%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07F9126-3773-4C8F-A46E-8AB6A3C42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3812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$17,500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FEB699B-F9F0-46FA-863B-4082FD31D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812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Product, accessibility, and security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1F8047-8690-42BD-AECB-AD5D77481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2857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235F3F8-A1D7-4DE9-9833-67F6651087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25%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1DB0EE1-2621-4501-B242-2A807CCF7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08610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$12,500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710602F-79D2-47B8-8ADC-DB55EB5FF2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08610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Cohort delivery and participant support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F85F575-8BAA-4E93-A3CA-D299A51FC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14750"/>
            <a:ext cx="22860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D0353F5-4B23-470A-8554-07FFF027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8100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20%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1EE2395-7D28-4D45-9FAC-6E72F69F7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37909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$10,000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3AD282A-BBD1-467C-A82C-B03E3ACB6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7909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Partner acquisition and onboarding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497FBC4-6C9A-4615-B8AA-5E83FDC25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19600"/>
            <a:ext cx="1714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C12570-0B1E-4895-AD16-C075124C5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1485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15%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5C21112-E205-4083-B7C8-8B635D939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449580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$7,500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320B272-1E18-4DEF-9472-0583DD5F2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49580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Measurement, compliance, and reporting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820D077-5939-46FF-B04C-6CB5D19BC4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124450"/>
            <a:ext cx="571500" cy="457200"/>
          </a:xfrm>
          <a:prstGeom xmlns:a="http://schemas.openxmlformats.org/drawingml/2006/main" prst="roundRect">
            <a:avLst>
              <a:gd name="adj" fmla="val 25000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01C964F-D263-4C8E-B8BA-3A9A5B58C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19700"/>
            <a:ext cx="6858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5%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5B0C42F-08A0-4541-BFF0-41D132FD1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5200650"/>
            <a:ext cx="1285875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650" b="1">
                <a:solidFill>
                  <a:srgbClr val="004D27"/>
                </a:solidFill>
              </a:defRPr>
            </a:pPr>
            <a:r>
              <a:rPr sz="1650" b="1">
                <a:solidFill>
                  <a:srgbClr val="004D27"/>
                </a:solidFill>
              </a:rPr>
              <a:t>$2,500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F1F1F2F-27A4-4DA9-BF99-5BCD0DC01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00650"/>
            <a:ext cx="4667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050505"/>
                </a:solidFill>
              </a:defRPr>
            </a:pPr>
            <a:r>
              <a:rPr sz="1575" b="0">
                <a:solidFill>
                  <a:srgbClr val="050505"/>
                </a:solidFill>
              </a:rPr>
              <a:t>Contingency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246776C-3CEE-4EE8-AC9A-3EAF9F430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115050"/>
            <a:ext cx="108204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B42318"/>
                </a:solidFill>
              </a:defRPr>
            </a:pPr>
            <a:r>
              <a:rPr sz="1275" b="1">
                <a:solidFill>
                  <a:srgbClr val="B42318"/>
                </a:solidFill>
              </a:rPr>
              <a:t>ILLUSTRATIVE ALLOCATION — replace with payroll, vendor quotes, and an approved line-item budget.</a:t>
            </a:r>
          </a:p>
        </p:txBody>
      </p:sp>
    </p:spTree>
    <p:extLst>
      <p:ext uri="{BB962C8B-B14F-4D97-AF65-F5344CB8AC3E}">
        <p14:creationId xmlns:p14="http://schemas.microsoft.com/office/powerpoint/2010/main" val="135052530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ECBAB6A-7BC2-4272-BDD1-68451CF83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13E33E-D4C9-45A1-9876-A3984B10C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114300"/>
            <a:ext cx="1219200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1691AB-FA05-4FA8-9E55-A899C952F9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47650"/>
            <a:ext cx="2095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50505"/>
                </a:solidFill>
              </a:defRPr>
            </a:pPr>
            <a:r>
              <a:rPr sz="1350" b="1">
                <a:solidFill>
                  <a:srgbClr val="050505"/>
                </a:solidFill>
              </a:rPr>
              <a:t>DUESMART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5AE4442-17FE-4987-A56B-AAFE898F61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247650"/>
            <a:ext cx="4572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09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5D3E557-AAC8-47ED-8D2F-7FA2C1EB3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8572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04D27"/>
                </a:solidFill>
              </a:defRPr>
            </a:pPr>
            <a:r>
              <a:rPr sz="1200" b="1">
                <a:solidFill>
                  <a:srgbClr val="004D27"/>
                </a:solidFill>
              </a:rPr>
              <a:t>DUESMART · $50,000 GRANT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37764FE-E37A-4977-81BB-C82DBFBEB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990600"/>
            <a:ext cx="108204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850" b="1">
                <a:solidFill>
                  <a:srgbClr val="050505"/>
                </a:solidFill>
              </a:defRPr>
            </a:pPr>
            <a:r>
              <a:rPr sz="2850" b="1">
                <a:solidFill>
                  <a:srgbClr val="050505"/>
                </a:solidFill>
              </a:rPr>
              <a:t>The pilot converts grant dollars into measurable participant progress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0A22AE-48EA-4593-9752-986A031EB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24050"/>
            <a:ext cx="1428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C60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734F69D-188A-4292-AF93-EFE06C8CE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DD5106F-D20C-442E-A317-4ACFB1691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0–30 DAYS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F0E342-396E-43A3-92F6-FBC85EBA68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PREPARE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3FDD9AD-19B6-420E-81EB-AD448E17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Confirm partner and cohort; baseline participants; finalize curriculum, support, and consent.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D39B48-5676-405D-95D1-59B02D158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5775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07A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F8CE323-F5A5-4505-91A3-1890B53D0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31–60 DAYS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AFA46DB-A8CD-4451-9723-2D4A1DB028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DELIVER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882BBB-83A5-44C3-B541-341758C58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24375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Run guided learning and mastery labs; monitor attendance, activation, and support needs.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D18394-2E5D-4F47-BEAF-A61659C8B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2343150"/>
            <a:ext cx="321945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05050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E2AF0EA-D1E8-458E-A2E6-ACDE8348B4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609850"/>
            <a:ext cx="2762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7C600"/>
                </a:solidFill>
              </a:defRPr>
            </a:pPr>
            <a:r>
              <a:rPr sz="1350" b="1">
                <a:solidFill>
                  <a:srgbClr val="F7C600"/>
                </a:solidFill>
              </a:rPr>
              <a:t>61–90 DAYS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E3A8FD8-B382-4015-8207-D073B7C18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124200"/>
            <a:ext cx="27622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PROVE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EB78B75-2AD9-4C79-87E4-FC403023D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3752850"/>
            <a:ext cx="2762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</a:defRPr>
            </a:pPr>
            <a:r>
              <a:rPr sz="1575" b="0">
                <a:solidFill>
                  <a:srgbClr val="FFFFFF"/>
                </a:solidFill>
              </a:rPr>
              <a:t>Complete post-assessment; document outcomes, stories, partner feedback, and sustainability plan.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CC1ACC0-425E-4F66-9564-143625E98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943600"/>
            <a:ext cx="10820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004D27"/>
                </a:solidFill>
              </a:defRPr>
            </a:pPr>
            <a:r>
              <a:rPr sz="1575" b="1">
                <a:solidFill>
                  <a:srgbClr val="004D27"/>
                </a:solidFill>
              </a:rPr>
              <a:t>Final cohort size, geography, and partner roles will be documented in the grant work plan.</a:t>
            </a:r>
          </a:p>
        </p:txBody>
      </p:sp>
    </p:spTree>
    <p:extLst>
      <p:ext uri="{BB962C8B-B14F-4D97-AF65-F5344CB8AC3E}">
        <p14:creationId xmlns:p14="http://schemas.microsoft.com/office/powerpoint/2010/main" val="147651164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2026-08-16T20:22:04.6020000Z</dcterms:created>
  <dcterms:modified xsi:type="dcterms:W3CDTF">2026-08-16T20:22:04.6020000Z</dcterms:modified>
</coreProperties>
</file>